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8" r:id="rId3"/>
    <p:sldId id="257" r:id="rId4"/>
    <p:sldId id="266" r:id="rId5"/>
    <p:sldId id="267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深色样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深色样式 2 - 强调 5/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10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E6AFDF4-2E2C-E05D-603F-8A63228BE2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75366EF-5753-B2CD-FB1B-5C19D5893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8DDE0B-5A67-4EB2-A665-052C9F7354ED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5759B8B-B615-3406-BE89-09619E08DBE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46D4805-8CAB-36D5-5052-E0259365627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251080-1EDB-48A9-B3DF-39E45EC6A6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97228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D596A7-E4F4-47A2-9961-D24244B7301A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2F37B3-2A6F-41EF-BC90-B1AB3DFFC3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5014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日期占位符 15">
            <a:extLst>
              <a:ext uri="{FF2B5EF4-FFF2-40B4-BE49-F238E27FC236}">
                <a16:creationId xmlns:a16="http://schemas.microsoft.com/office/drawing/2014/main" id="{CA60F0A4-10FA-27E9-55D1-B80FCF8E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17" name="页脚占位符 16">
            <a:extLst>
              <a:ext uri="{FF2B5EF4-FFF2-40B4-BE49-F238E27FC236}">
                <a16:creationId xmlns:a16="http://schemas.microsoft.com/office/drawing/2014/main" id="{3A656966-9D66-977B-791E-F7359CD06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4F6102C4-3B51-7D77-4692-130F95EB0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B177F3A-1BD6-9D4C-C2F9-110865DE17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4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409" y="41313"/>
            <a:ext cx="6755530" cy="67753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17764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7D8805D-965E-B0CE-2E0F-D35AEFE55679}"/>
              </a:ext>
            </a:extLst>
          </p:cNvPr>
          <p:cNvCxnSpPr>
            <a:cxnSpLocks/>
          </p:cNvCxnSpPr>
          <p:nvPr userDrawn="1"/>
        </p:nvCxnSpPr>
        <p:spPr>
          <a:xfrm>
            <a:off x="409852" y="798990"/>
            <a:ext cx="1137229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日期占位符 15">
            <a:extLst>
              <a:ext uri="{FF2B5EF4-FFF2-40B4-BE49-F238E27FC236}">
                <a16:creationId xmlns:a16="http://schemas.microsoft.com/office/drawing/2014/main" id="{CA60F0A4-10FA-27E9-55D1-B80FCF8E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17" name="页脚占位符 16">
            <a:extLst>
              <a:ext uri="{FF2B5EF4-FFF2-40B4-BE49-F238E27FC236}">
                <a16:creationId xmlns:a16="http://schemas.microsoft.com/office/drawing/2014/main" id="{3A656966-9D66-977B-791E-F7359CD06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4F6102C4-3B51-7D77-4692-130F95EB0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BA384F6-92DC-9928-95A3-4589E0512998}"/>
              </a:ext>
            </a:extLst>
          </p:cNvPr>
          <p:cNvSpPr txBox="1"/>
          <p:nvPr userDrawn="1"/>
        </p:nvSpPr>
        <p:spPr>
          <a:xfrm>
            <a:off x="335498" y="13652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项目介绍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1059034-F3B5-3815-7208-6DF7AA9B72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4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409" y="41313"/>
            <a:ext cx="6755530" cy="67753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36938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7D8805D-965E-B0CE-2E0F-D35AEFE55679}"/>
              </a:ext>
            </a:extLst>
          </p:cNvPr>
          <p:cNvCxnSpPr>
            <a:cxnSpLocks/>
          </p:cNvCxnSpPr>
          <p:nvPr userDrawn="1"/>
        </p:nvCxnSpPr>
        <p:spPr>
          <a:xfrm>
            <a:off x="409852" y="798990"/>
            <a:ext cx="1137229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日期占位符 15">
            <a:extLst>
              <a:ext uri="{FF2B5EF4-FFF2-40B4-BE49-F238E27FC236}">
                <a16:creationId xmlns:a16="http://schemas.microsoft.com/office/drawing/2014/main" id="{CA60F0A4-10FA-27E9-55D1-B80FCF8E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17" name="页脚占位符 16">
            <a:extLst>
              <a:ext uri="{FF2B5EF4-FFF2-40B4-BE49-F238E27FC236}">
                <a16:creationId xmlns:a16="http://schemas.microsoft.com/office/drawing/2014/main" id="{3A656966-9D66-977B-791E-F7359CD06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4F6102C4-3B51-7D77-4692-130F95EB0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BA384F6-92DC-9928-95A3-4589E0512998}"/>
              </a:ext>
            </a:extLst>
          </p:cNvPr>
          <p:cNvSpPr txBox="1"/>
          <p:nvPr userDrawn="1"/>
        </p:nvSpPr>
        <p:spPr>
          <a:xfrm>
            <a:off x="335498" y="13652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算子实现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31B4BA9-665F-F800-4685-B93BD50D7E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4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409" y="41313"/>
            <a:ext cx="6755530" cy="67753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662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7D8805D-965E-B0CE-2E0F-D35AEFE55679}"/>
              </a:ext>
            </a:extLst>
          </p:cNvPr>
          <p:cNvCxnSpPr>
            <a:cxnSpLocks/>
          </p:cNvCxnSpPr>
          <p:nvPr userDrawn="1"/>
        </p:nvCxnSpPr>
        <p:spPr>
          <a:xfrm>
            <a:off x="409852" y="798990"/>
            <a:ext cx="1137229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日期占位符 15">
            <a:extLst>
              <a:ext uri="{FF2B5EF4-FFF2-40B4-BE49-F238E27FC236}">
                <a16:creationId xmlns:a16="http://schemas.microsoft.com/office/drawing/2014/main" id="{CA60F0A4-10FA-27E9-55D1-B80FCF8E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17" name="页脚占位符 16">
            <a:extLst>
              <a:ext uri="{FF2B5EF4-FFF2-40B4-BE49-F238E27FC236}">
                <a16:creationId xmlns:a16="http://schemas.microsoft.com/office/drawing/2014/main" id="{3A656966-9D66-977B-791E-F7359CD06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4F6102C4-3B51-7D77-4692-130F95EB0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BA384F6-92DC-9928-95A3-4589E0512998}"/>
              </a:ext>
            </a:extLst>
          </p:cNvPr>
          <p:cNvSpPr txBox="1"/>
          <p:nvPr userDrawn="1"/>
        </p:nvSpPr>
        <p:spPr>
          <a:xfrm>
            <a:off x="335498" y="13652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性能测试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CB60BFC-A348-8AA9-9D8E-20C5B2D13A5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4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409" y="41313"/>
            <a:ext cx="6755530" cy="67753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68728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7D8805D-965E-B0CE-2E0F-D35AEFE55679}"/>
              </a:ext>
            </a:extLst>
          </p:cNvPr>
          <p:cNvCxnSpPr>
            <a:cxnSpLocks/>
          </p:cNvCxnSpPr>
          <p:nvPr userDrawn="1"/>
        </p:nvCxnSpPr>
        <p:spPr>
          <a:xfrm>
            <a:off x="409852" y="798990"/>
            <a:ext cx="1137229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日期占位符 15">
            <a:extLst>
              <a:ext uri="{FF2B5EF4-FFF2-40B4-BE49-F238E27FC236}">
                <a16:creationId xmlns:a16="http://schemas.microsoft.com/office/drawing/2014/main" id="{CA60F0A4-10FA-27E9-55D1-B80FCF8E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17" name="页脚占位符 16">
            <a:extLst>
              <a:ext uri="{FF2B5EF4-FFF2-40B4-BE49-F238E27FC236}">
                <a16:creationId xmlns:a16="http://schemas.microsoft.com/office/drawing/2014/main" id="{3A656966-9D66-977B-791E-F7359CD06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4F6102C4-3B51-7D77-4692-130F95EB0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BA384F6-92DC-9928-95A3-4589E0512998}"/>
              </a:ext>
            </a:extLst>
          </p:cNvPr>
          <p:cNvSpPr txBox="1"/>
          <p:nvPr userDrawn="1"/>
        </p:nvSpPr>
        <p:spPr>
          <a:xfrm>
            <a:off x="335498" y="13652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应用案列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B2C3D42-A8A5-55E3-6836-9CDCCF4F61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4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409" y="41313"/>
            <a:ext cx="6755530" cy="67753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93817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7D8805D-965E-B0CE-2E0F-D35AEFE55679}"/>
              </a:ext>
            </a:extLst>
          </p:cNvPr>
          <p:cNvCxnSpPr>
            <a:cxnSpLocks/>
          </p:cNvCxnSpPr>
          <p:nvPr userDrawn="1"/>
        </p:nvCxnSpPr>
        <p:spPr>
          <a:xfrm>
            <a:off x="409852" y="798990"/>
            <a:ext cx="1137229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日期占位符 15">
            <a:extLst>
              <a:ext uri="{FF2B5EF4-FFF2-40B4-BE49-F238E27FC236}">
                <a16:creationId xmlns:a16="http://schemas.microsoft.com/office/drawing/2014/main" id="{CA60F0A4-10FA-27E9-55D1-B80FCF8E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17" name="页脚占位符 16">
            <a:extLst>
              <a:ext uri="{FF2B5EF4-FFF2-40B4-BE49-F238E27FC236}">
                <a16:creationId xmlns:a16="http://schemas.microsoft.com/office/drawing/2014/main" id="{3A656966-9D66-977B-791E-F7359CD06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4F6102C4-3B51-7D77-4692-130F95EB0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BA384F6-92DC-9928-95A3-4589E0512998}"/>
              </a:ext>
            </a:extLst>
          </p:cNvPr>
          <p:cNvSpPr txBox="1"/>
          <p:nvPr userDrawn="1"/>
        </p:nvSpPr>
        <p:spPr>
          <a:xfrm>
            <a:off x="335498" y="13652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项目总结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62D4F06-D295-EC89-7ABD-F1323A5939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4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409" y="41313"/>
            <a:ext cx="6755530" cy="67753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52590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C779C42-B29D-A761-7C85-79D66499C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6BE38F-8ACB-2B6B-4B54-85E24FF6F2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CCDA4D-9EF8-4131-1CFB-D3B8D1B2F9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92870-65D6-4504-8899-EAF5A0F3A16C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6B55A9-2EC0-0B67-CC81-0E784DDF58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3B3A37-E84E-B1C6-E678-158084AA08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71244-B226-453D-AAF6-D39B09BE56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67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08BDDC7-2EB6-945E-1766-8C08C54FE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F7AC09-B0C3-9E1D-8904-6BA03198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7DF2AC4-B9F3-4727-279E-506FFCEEB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D5C90DC-0E74-932C-3895-F2F52CC3610E}"/>
              </a:ext>
            </a:extLst>
          </p:cNvPr>
          <p:cNvSpPr txBox="1"/>
          <p:nvPr/>
        </p:nvSpPr>
        <p:spPr>
          <a:xfrm>
            <a:off x="2085975" y="2314575"/>
            <a:ext cx="87222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err="1">
                <a:latin typeface="Consolas" panose="020B0609020204030204" pitchFamily="49" charset="0"/>
                <a:ea typeface="黑体" panose="02010609060101010101" pitchFamily="49" charset="-122"/>
              </a:rPr>
              <a:t>cumat</a:t>
            </a:r>
            <a:r>
              <a:rPr lang="en-US" altLang="zh-CN" sz="3200" dirty="0">
                <a:latin typeface="黑体" panose="02010609060101010101" pitchFamily="49" charset="-122"/>
                <a:ea typeface="黑体" panose="02010609060101010101" pitchFamily="49" charset="-122"/>
              </a:rPr>
              <a:t> —— 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基于</a:t>
            </a:r>
            <a:r>
              <a:rPr lang="en-US" altLang="zh-CN" sz="3200" dirty="0">
                <a:latin typeface="Consolas" panose="020B0609020204030204" pitchFamily="49" charset="0"/>
                <a:ea typeface="黑体" panose="02010609060101010101" pitchFamily="49" charset="-122"/>
              </a:rPr>
              <a:t>C++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3200" dirty="0">
                <a:latin typeface="Consolas" panose="020B0609020204030204" pitchFamily="49" charset="0"/>
                <a:ea typeface="黑体" panose="02010609060101010101" pitchFamily="49" charset="-122"/>
              </a:rPr>
              <a:t>CUDA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实现的矩阵运算库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B4E7ED1-6787-CDCE-90C1-4368B4423EFF}"/>
              </a:ext>
            </a:extLst>
          </p:cNvPr>
          <p:cNvSpPr txBox="1"/>
          <p:nvPr/>
        </p:nvSpPr>
        <p:spPr>
          <a:xfrm>
            <a:off x="4157007" y="2899350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数据密集型计算理论与实践课程项目</a:t>
            </a:r>
          </a:p>
        </p:txBody>
      </p:sp>
    </p:spTree>
    <p:extLst>
      <p:ext uri="{BB962C8B-B14F-4D97-AF65-F5344CB8AC3E}">
        <p14:creationId xmlns:p14="http://schemas.microsoft.com/office/powerpoint/2010/main" val="3981415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F75A516-5AF0-1D92-44D6-B38FFF02F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3267374-A759-2E8D-8311-0111210B7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472607A-2F9C-F7EB-AA9F-F16C2FC32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10</a:t>
            </a:fld>
            <a:endParaRPr lang="zh-CN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7F2E7B6D-EEFB-26ED-7F59-171217EB7F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320429"/>
              </p:ext>
            </p:extLst>
          </p:nvPr>
        </p:nvGraphicFramePr>
        <p:xfrm>
          <a:off x="414337" y="1156773"/>
          <a:ext cx="11363328" cy="1957902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420416">
                  <a:extLst>
                    <a:ext uri="{9D8B030D-6E8A-4147-A177-3AD203B41FA5}">
                      <a16:colId xmlns:a16="http://schemas.microsoft.com/office/drawing/2014/main" val="3679444710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1318268827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3023734083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3637348811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3654103207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1013572857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1351515321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993635507"/>
                    </a:ext>
                  </a:extLst>
                </a:gridCol>
              </a:tblGrid>
              <a:tr h="326317">
                <a:tc gridSpan="8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O(n³) </a:t>
                      </a: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算子性能测试（单位：</a:t>
                      </a:r>
                      <a:r>
                        <a:rPr lang="en-US" altLang="zh-CN" sz="1400" kern="100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ms</a:t>
                      </a: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altLang="en-US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altLang="en-US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150495"/>
                  </a:ext>
                </a:extLst>
              </a:tr>
              <a:tr h="326317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测试项目</a:t>
                      </a:r>
                      <a:r>
                        <a:rPr lang="en-US" alt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数据规模</a:t>
                      </a:r>
                      <a:endParaRPr lang="zh-CN" altLang="en-US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数据规模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n=100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n=200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n=500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n=1000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n=2000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n=5000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3037337"/>
                  </a:ext>
                </a:extLst>
              </a:tr>
              <a:tr h="326317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矩阵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</a:rPr>
                        <a:t>乘矩阵</a:t>
                      </a: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CPU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26.7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455.2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3695.6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400" kern="100"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——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400" kern="100" dirty="0"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——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0397458"/>
                  </a:ext>
                </a:extLst>
              </a:tr>
              <a:tr h="326317"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GPU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1.0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12.7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88.0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695.3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11191.6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0346423"/>
                  </a:ext>
                </a:extLst>
              </a:tr>
              <a:tr h="326317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400" b="1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LU</a:t>
                      </a: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分解</a:t>
                      </a: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CPU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1.1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147.5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1157.0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10949.4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400" kern="100" dirty="0"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——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809001"/>
                  </a:ext>
                </a:extLst>
              </a:tr>
              <a:tr h="326317"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GPU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19.6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99.8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445.9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1873.1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11796.8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648130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CA768308-2AF7-DFF4-5741-6C1DF3AA3852}"/>
              </a:ext>
            </a:extLst>
          </p:cNvPr>
          <p:cNvSpPr txBox="1"/>
          <p:nvPr/>
        </p:nvSpPr>
        <p:spPr>
          <a:xfrm>
            <a:off x="319087" y="3561750"/>
            <a:ext cx="11363328" cy="25384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LU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分解的实际复杂度在常数上是矩阵乘矩阵的三分之一，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的平均运算时间基本符合这一规律。</a:t>
            </a:r>
            <a:endParaRPr lang="en-US" altLang="zh-CN" sz="1800" kern="1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kern="100" dirty="0"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从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版本的角度看，由于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LU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分解中计算第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行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j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列的元素值，要求该元素对应行和对应列前面的元素先被求出，也即某一位置元素值的计算依赖之前的计算，这导致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LU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分解的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版本并行程度不如矩阵乘矩阵的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版本。</a:t>
            </a:r>
            <a:endParaRPr lang="en-US" altLang="zh-CN" sz="1800" kern="1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kern="100" dirty="0"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总体上当数据量到达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1e3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量级，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版本的运算效率远高于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版本。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192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20DB451-5252-6B71-94CC-7CC30C073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91B2FDC-6EE3-9020-624E-78EB3FE1C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DB870E3-8E9E-0C62-41B1-5BF3B5077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11</a:t>
            </a:fld>
            <a:endParaRPr lang="zh-CN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25B01EF0-EAA2-9F37-AC10-6B400AF88A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5063394"/>
              </p:ext>
            </p:extLst>
          </p:nvPr>
        </p:nvGraphicFramePr>
        <p:xfrm>
          <a:off x="414337" y="1156773"/>
          <a:ext cx="11363328" cy="1576902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420416">
                  <a:extLst>
                    <a:ext uri="{9D8B030D-6E8A-4147-A177-3AD203B41FA5}">
                      <a16:colId xmlns:a16="http://schemas.microsoft.com/office/drawing/2014/main" val="3679444710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1318268827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3023734083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3637348811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3654103207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1013572857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1351515321"/>
                    </a:ext>
                  </a:extLst>
                </a:gridCol>
                <a:gridCol w="1420416">
                  <a:extLst>
                    <a:ext uri="{9D8B030D-6E8A-4147-A177-3AD203B41FA5}">
                      <a16:colId xmlns:a16="http://schemas.microsoft.com/office/drawing/2014/main" val="993635507"/>
                    </a:ext>
                  </a:extLst>
                </a:gridCol>
              </a:tblGrid>
              <a:tr h="326317">
                <a:tc gridSpan="8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O(m²n²) </a:t>
                      </a: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算子性能测试（单位：</a:t>
                      </a:r>
                      <a:r>
                        <a:rPr lang="en-US" altLang="zh-CN" sz="1400" kern="100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ms</a:t>
                      </a: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altLang="en-US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altLang="en-US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150495"/>
                  </a:ext>
                </a:extLst>
              </a:tr>
              <a:tr h="326317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测试项目</a:t>
                      </a:r>
                      <a:r>
                        <a:rPr lang="en-US" alt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数据规模</a:t>
                      </a:r>
                      <a:endParaRPr lang="zh-CN" altLang="en-US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数据规模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n=500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m=10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n=1000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m=10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n=1000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m=100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n=5000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m=20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n=10000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m=10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n=1000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m=200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3037337"/>
                  </a:ext>
                </a:extLst>
              </a:tr>
              <a:tr h="326317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卷积</a:t>
                      </a: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CPU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88.5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338.2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400" kern="100" dirty="0"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——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400" kern="100" dirty="0"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——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400" kern="100" dirty="0"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——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400" kern="100" dirty="0"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——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0397458"/>
                  </a:ext>
                </a:extLst>
              </a:tr>
              <a:tr h="316700"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GPU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1.6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5.2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341.4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412.0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440.4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1102.5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0346423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8C7991B7-B31A-986F-9158-99EA03784719}"/>
              </a:ext>
            </a:extLst>
          </p:cNvPr>
          <p:cNvSpPr txBox="1"/>
          <p:nvPr/>
        </p:nvSpPr>
        <p:spPr>
          <a:xfrm>
            <a:off x="271462" y="3429000"/>
            <a:ext cx="11649075" cy="1707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1000ms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内的极限运算规模在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5e8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左右，而后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组测试的运算规模在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1e10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以上，因此完全无法参与。</a:t>
            </a:r>
            <a:endParaRPr lang="en-US" altLang="zh-CN" sz="1800" kern="1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kern="100" dirty="0"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组运算规模为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1e10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版本的运算时间依次增加，同理第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7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组运算规模为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4e10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版本的运算时间也依次增加。虽然总体上运算规模没变，但线程调度的次数增多，反而导致效率变低。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7741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AC36C37-B781-382E-DF69-E272806E3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CC60A6B-8967-4DB2-2E8B-7881288B6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299010A-E283-E5D7-33B0-F85FFBFC7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0D12E9-34B4-A458-F73E-A379257F6503}"/>
              </a:ext>
            </a:extLst>
          </p:cNvPr>
          <p:cNvSpPr txBox="1"/>
          <p:nvPr/>
        </p:nvSpPr>
        <p:spPr>
          <a:xfrm>
            <a:off x="352425" y="1044828"/>
            <a:ext cx="8534400" cy="50314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充分利用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多线程并行：</a:t>
            </a:r>
            <a:endParaRPr lang="en-US" altLang="zh-CN" sz="1800" kern="1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通过查看自己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的配置，将线程数设置成最大，比如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NVIDIA GeForce RTX 3060 Laptop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的最大线程数为 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1024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合理利用共享内存：</a:t>
            </a:r>
            <a:endParaRPr lang="en-US" altLang="zh-CN" sz="1800" kern="1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共享内存访问速度快，但是不合理的访问顺序会产生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bank conflict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，反而会导致整体效率降低</a:t>
            </a:r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"/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核函数内指令尽量顺序执行：</a:t>
            </a:r>
            <a:endParaRPr lang="en-US" altLang="zh-CN" sz="1800" kern="1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属于单指令多数据流架构，如果代码中存在太多分支结构，则线程运行可能出现分化，这时线程束必须顺序执行每个分支路径，并禁用不在此执行路径上的线程，导致浪费资源在无用的分支上。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986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08BDDC7-2EB6-945E-1766-8C08C54FE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F7AC09-B0C3-9E1D-8904-6BA03198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7DF2AC4-B9F3-4727-279E-506FFCEEB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D71D0BE-68DE-7304-88A6-B76A6E27FA9D}"/>
              </a:ext>
            </a:extLst>
          </p:cNvPr>
          <p:cNvSpPr txBox="1"/>
          <p:nvPr/>
        </p:nvSpPr>
        <p:spPr>
          <a:xfrm>
            <a:off x="466725" y="275146"/>
            <a:ext cx="2236510" cy="29315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项目介绍</a:t>
            </a:r>
            <a:endParaRPr lang="en-US" altLang="zh-CN" sz="3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算子实现</a:t>
            </a:r>
            <a:endParaRPr lang="en-US" altLang="zh-CN" sz="3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性能测试</a:t>
            </a:r>
            <a:endParaRPr lang="en-US" altLang="zh-CN" sz="3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3200" dirty="0">
                <a:latin typeface="宋体" panose="02010600030101010101" pitchFamily="2" charset="-122"/>
                <a:ea typeface="宋体" panose="02010600030101010101" pitchFamily="2" charset="-122"/>
              </a:rPr>
              <a:t>项目总结</a:t>
            </a:r>
          </a:p>
        </p:txBody>
      </p:sp>
    </p:spTree>
    <p:extLst>
      <p:ext uri="{BB962C8B-B14F-4D97-AF65-F5344CB8AC3E}">
        <p14:creationId xmlns:p14="http://schemas.microsoft.com/office/powerpoint/2010/main" val="1967982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22433E6-B364-41C1-98FE-E7D8EFA19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1D09D5F-85C2-CE40-BE33-2CC32FBC5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C314C7-4EF9-EAA3-3DAE-8ABA165F8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A194AED-1209-C73A-F36D-DBF57575418C}"/>
              </a:ext>
            </a:extLst>
          </p:cNvPr>
          <p:cNvSpPr txBox="1"/>
          <p:nvPr/>
        </p:nvSpPr>
        <p:spPr>
          <a:xfrm>
            <a:off x="361950" y="1076325"/>
            <a:ext cx="17043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方便易用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性能高效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F74E1F4-A512-5BB5-837E-825B26184026}"/>
              </a:ext>
            </a:extLst>
          </p:cNvPr>
          <p:cNvSpPr txBox="1"/>
          <p:nvPr/>
        </p:nvSpPr>
        <p:spPr>
          <a:xfrm>
            <a:off x="6486525" y="898644"/>
            <a:ext cx="4400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latin typeface="Consolas" panose="020B0609020204030204" pitchFamily="49" charset="0"/>
              </a:rPr>
              <a:t>cublas</a:t>
            </a:r>
            <a:r>
              <a:rPr lang="en-US" altLang="zh-CN" sz="2000" dirty="0">
                <a:latin typeface="Consolas" panose="020B0609020204030204" pitchFamily="49" charset="0"/>
              </a:rPr>
              <a:t> </a:t>
            </a:r>
            <a:r>
              <a:rPr lang="zh-CN" altLang="en-US" sz="2000" dirty="0">
                <a:latin typeface="Consolas" panose="020B0609020204030204" pitchFamily="49" charset="0"/>
              </a:rPr>
              <a:t>中做一次矩阵运算</a:t>
            </a:r>
            <a:br>
              <a:rPr lang="en-US" altLang="zh-CN" sz="2000" dirty="0">
                <a:latin typeface="Consolas" panose="020B0609020204030204" pitchFamily="49" charset="0"/>
              </a:rPr>
            </a:br>
            <a:r>
              <a:rPr lang="en-US" altLang="zh-CN" sz="2000" dirty="0">
                <a:latin typeface="Consolas" panose="020B0609020204030204" pitchFamily="49" charset="0"/>
              </a:rPr>
              <a:t>C = α · op(A) · op(B) + β · C</a:t>
            </a:r>
            <a:endParaRPr lang="zh-CN" altLang="en-US" sz="2000" dirty="0">
              <a:latin typeface="Consolas" panose="020B0609020204030204" pitchFamily="49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5E3512A-999A-A32E-AF2A-200F2A63F21D}"/>
              </a:ext>
            </a:extLst>
          </p:cNvPr>
          <p:cNvSpPr txBox="1"/>
          <p:nvPr/>
        </p:nvSpPr>
        <p:spPr>
          <a:xfrm>
            <a:off x="623556" y="2492445"/>
            <a:ext cx="37052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latin typeface="Consolas" panose="020B0609020204030204" pitchFamily="49" charset="0"/>
              </a:rPr>
              <a:t>cumat</a:t>
            </a:r>
            <a:r>
              <a:rPr lang="en-US" altLang="zh-CN" sz="2000" dirty="0">
                <a:latin typeface="Consolas" panose="020B0609020204030204" pitchFamily="49" charset="0"/>
              </a:rPr>
              <a:t> </a:t>
            </a:r>
            <a:r>
              <a:rPr lang="zh-CN" altLang="en-US" sz="2000" dirty="0">
                <a:latin typeface="Consolas" panose="020B0609020204030204" pitchFamily="49" charset="0"/>
              </a:rPr>
              <a:t>中做一次矩阵运算</a:t>
            </a:r>
            <a:br>
              <a:rPr lang="en-US" altLang="zh-CN" sz="2000" dirty="0">
                <a:latin typeface="Consolas" panose="020B0609020204030204" pitchFamily="49" charset="0"/>
              </a:rPr>
            </a:br>
            <a:r>
              <a:rPr lang="en-US" altLang="zh-CN" sz="2000" dirty="0">
                <a:latin typeface="Consolas" panose="020B0609020204030204" pitchFamily="49" charset="0"/>
              </a:rPr>
              <a:t>C = A · B</a:t>
            </a:r>
            <a:endParaRPr lang="zh-CN" altLang="en-US" sz="2000" dirty="0">
              <a:latin typeface="Consolas" panose="020B0609020204030204" pitchFamily="49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A7B84ADF-E556-7BD1-C06F-483E33E03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525" y="1655266"/>
            <a:ext cx="5324475" cy="389572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3B9FD04-2753-9E9B-ED93-FBE72FFE1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56" y="3324215"/>
            <a:ext cx="5019675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787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2D5A94-95D1-E387-7F22-D521E20D1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4A2AE23-E70A-069A-D203-DF03F121F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C220BC1-26F7-C6AB-48FB-13B52F4D2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59A05BB-40E2-9D9D-B6E7-20A8FBD3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" y="1285875"/>
            <a:ext cx="6915150" cy="46863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D665307-8483-32A4-464D-9E3180FDC8D9}"/>
              </a:ext>
            </a:extLst>
          </p:cNvPr>
          <p:cNvSpPr txBox="1"/>
          <p:nvPr/>
        </p:nvSpPr>
        <p:spPr>
          <a:xfrm>
            <a:off x="333375" y="91654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运算符重载的方法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4FA9666-7B09-A306-5F20-6B6E08AD1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125" y="2114550"/>
            <a:ext cx="5019675" cy="131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785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8C50D55-D21D-B7C3-680E-257B7EFCF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24196ED-0032-440B-B613-A0CF9044E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21E3015-F705-4B22-3580-9F6811C89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1DB6D97-06BB-A10A-D696-510FA8B88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" y="1505466"/>
            <a:ext cx="5791200" cy="440055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98ECF83-1353-34A4-6822-D6898817AFCF}"/>
              </a:ext>
            </a:extLst>
          </p:cNvPr>
          <p:cNvSpPr txBox="1"/>
          <p:nvPr/>
        </p:nvSpPr>
        <p:spPr>
          <a:xfrm>
            <a:off x="333375" y="95198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非运算符重载的方法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7F04F2B-4171-D2A8-1B7B-66ED3C8DA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650" y="2085975"/>
            <a:ext cx="5010150" cy="108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060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9ACD05-8364-E44C-4553-13D4AE688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4F18B6B-12B9-B480-6E18-BB11CF14C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416F5D-1C70-67DF-F4AD-55C2502B6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9EFF143-33C2-76C9-8C07-5989B62C5614}"/>
              </a:ext>
            </a:extLst>
          </p:cNvPr>
          <p:cNvSpPr txBox="1"/>
          <p:nvPr/>
        </p:nvSpPr>
        <p:spPr>
          <a:xfrm>
            <a:off x="2266950" y="1730554"/>
            <a:ext cx="1338828" cy="3374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矩阵加矩阵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矩阵加常数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矩阵乘矩阵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矩阵乘常数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求元素和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转置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卷积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LU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分解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27958EA-6FE6-8FB4-31C5-C13E5B8775A5}"/>
              </a:ext>
            </a:extLst>
          </p:cNvPr>
          <p:cNvSpPr txBox="1"/>
          <p:nvPr/>
        </p:nvSpPr>
        <p:spPr>
          <a:xfrm>
            <a:off x="5657850" y="1753316"/>
            <a:ext cx="5262979" cy="33513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矩阵加减法（加矩阵、加常数、减矩阵、减常数）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矩阵乘法（乘矩阵、乘常数、取负）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矩阵快速幂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求元素和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转置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卷积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求行列式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求逆矩阵</a:t>
            </a: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78493950-C789-63AA-30E3-CEC915EF52D7}"/>
              </a:ext>
            </a:extLst>
          </p:cNvPr>
          <p:cNvSpPr/>
          <p:nvPr/>
        </p:nvSpPr>
        <p:spPr>
          <a:xfrm>
            <a:off x="4144743" y="3027093"/>
            <a:ext cx="1095375" cy="781050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050833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335D4FC-1553-4BCD-4599-95F69BC87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82A5C12-641E-142C-08A1-F069A1E26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C36DEB-F2A5-B260-C987-CA5B3AD7A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4D765E1-9493-015A-F087-21B36E777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5" y="2438398"/>
            <a:ext cx="6172200" cy="38481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D9DD4D4-0AAB-5073-99A3-4D869FC2D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2650" y="842962"/>
            <a:ext cx="6134100" cy="3171825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674C04FD-836C-9C0E-AC0E-8D1557C4ACCF}"/>
              </a:ext>
            </a:extLst>
          </p:cNvPr>
          <p:cNvSpPr txBox="1"/>
          <p:nvPr/>
        </p:nvSpPr>
        <p:spPr>
          <a:xfrm>
            <a:off x="1343025" y="1676400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Consolas" panose="020B0609020204030204" pitchFamily="49" charset="0"/>
                <a:ea typeface="宋体" panose="02010600030101010101" pitchFamily="2" charset="-122"/>
              </a:rPr>
              <a:t>cumat</a:t>
            </a:r>
            <a:r>
              <a:rPr lang="en-US" altLang="zh-CN" dirty="0"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宋体" panose="02010600030101010101" pitchFamily="2" charset="-122"/>
              </a:rPr>
              <a:t>的 </a:t>
            </a:r>
            <a:r>
              <a:rPr lang="en-US" altLang="zh-CN" dirty="0">
                <a:latin typeface="Consolas" panose="020B0609020204030204" pitchFamily="49" charset="0"/>
                <a:ea typeface="宋体" panose="02010600030101010101" pitchFamily="2" charset="-122"/>
              </a:rPr>
              <a:t>GPU </a:t>
            </a:r>
            <a:r>
              <a:rPr lang="zh-CN" altLang="en-US" dirty="0">
                <a:latin typeface="Consolas" panose="020B0609020204030204" pitchFamily="49" charset="0"/>
                <a:ea typeface="宋体" panose="02010600030101010101" pitchFamily="2" charset="-122"/>
              </a:rPr>
              <a:t>版本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BAEACAE-EF5D-EE18-F5ED-69E762181EB0}"/>
              </a:ext>
            </a:extLst>
          </p:cNvPr>
          <p:cNvSpPr txBox="1"/>
          <p:nvPr/>
        </p:nvSpPr>
        <p:spPr>
          <a:xfrm>
            <a:off x="7894613" y="4596644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Consolas" panose="020B0609020204030204" pitchFamily="49" charset="0"/>
                <a:ea typeface="宋体" panose="02010600030101010101" pitchFamily="2" charset="-122"/>
              </a:rPr>
              <a:t>cumat</a:t>
            </a:r>
            <a:r>
              <a:rPr lang="en-US" altLang="zh-CN" dirty="0"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lang="zh-CN" altLang="en-US" dirty="0">
                <a:latin typeface="Consolas" panose="020B0609020204030204" pitchFamily="49" charset="0"/>
                <a:ea typeface="宋体" panose="02010600030101010101" pitchFamily="2" charset="-122"/>
              </a:rPr>
              <a:t>的 </a:t>
            </a:r>
            <a:r>
              <a:rPr lang="en-US" altLang="zh-CN" dirty="0">
                <a:latin typeface="Consolas" panose="020B0609020204030204" pitchFamily="49" charset="0"/>
                <a:ea typeface="宋体" panose="02010600030101010101" pitchFamily="2" charset="-122"/>
              </a:rPr>
              <a:t>CPU </a:t>
            </a:r>
            <a:r>
              <a:rPr lang="zh-CN" altLang="en-US" dirty="0">
                <a:latin typeface="Consolas" panose="020B0609020204030204" pitchFamily="49" charset="0"/>
                <a:ea typeface="宋体" panose="02010600030101010101" pitchFamily="2" charset="-122"/>
              </a:rPr>
              <a:t>版本</a:t>
            </a:r>
          </a:p>
        </p:txBody>
      </p:sp>
    </p:spTree>
    <p:extLst>
      <p:ext uri="{BB962C8B-B14F-4D97-AF65-F5344CB8AC3E}">
        <p14:creationId xmlns:p14="http://schemas.microsoft.com/office/powerpoint/2010/main" val="3335925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548BC16-0735-0F25-A96A-BBED6F082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C5FC3EF-34F5-CF40-088D-51892104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7A628A3-6E50-B1BB-EE67-7989ECD1A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CFF4F2A-7D5A-7ECD-BA6B-7AF14A616D94}"/>
              </a:ext>
            </a:extLst>
          </p:cNvPr>
          <p:cNvSpPr txBox="1"/>
          <p:nvPr/>
        </p:nvSpPr>
        <p:spPr>
          <a:xfrm>
            <a:off x="1285875" y="2076450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Consolas" panose="020B0609020204030204" pitchFamily="49" charset="0"/>
              </a:rPr>
              <a:t>O(n²)</a:t>
            </a:r>
            <a:endParaRPr lang="zh-CN" altLang="en-US" sz="2400" dirty="0">
              <a:latin typeface="Consolas" panose="020B060902020403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BFDCBAE-8F2C-593A-1A32-B77D40DF6C0F}"/>
              </a:ext>
            </a:extLst>
          </p:cNvPr>
          <p:cNvSpPr txBox="1"/>
          <p:nvPr/>
        </p:nvSpPr>
        <p:spPr>
          <a:xfrm>
            <a:off x="5495925" y="2076450"/>
            <a:ext cx="1034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Consolas" panose="020B0609020204030204" pitchFamily="49" charset="0"/>
              </a:rPr>
              <a:t>O(n³)</a:t>
            </a:r>
            <a:endParaRPr lang="zh-CN" altLang="en-US" sz="2400" dirty="0">
              <a:latin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8855862-CB0B-6825-25D1-F3B8FD60E1F7}"/>
              </a:ext>
            </a:extLst>
          </p:cNvPr>
          <p:cNvSpPr txBox="1"/>
          <p:nvPr/>
        </p:nvSpPr>
        <p:spPr>
          <a:xfrm>
            <a:off x="9454357" y="2076450"/>
            <a:ext cx="1374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Consolas" panose="020B0609020204030204" pitchFamily="49" charset="0"/>
              </a:rPr>
              <a:t>O(m²n²)</a:t>
            </a:r>
            <a:endParaRPr lang="zh-CN" altLang="en-US" sz="2400" dirty="0">
              <a:latin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81D497E-7BD3-FCCA-3B35-CFDC2F1C00D1}"/>
              </a:ext>
            </a:extLst>
          </p:cNvPr>
          <p:cNvSpPr txBox="1"/>
          <p:nvPr/>
        </p:nvSpPr>
        <p:spPr>
          <a:xfrm>
            <a:off x="1080522" y="2671071"/>
            <a:ext cx="1338828" cy="21048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矩阵加矩阵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矩阵加常数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矩阵乘常数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求元素和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转置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3F3B1A4-05CB-CB85-750D-94FA59B78ED0}"/>
              </a:ext>
            </a:extLst>
          </p:cNvPr>
          <p:cNvSpPr txBox="1"/>
          <p:nvPr/>
        </p:nvSpPr>
        <p:spPr>
          <a:xfrm>
            <a:off x="5343639" y="2671071"/>
            <a:ext cx="1338828" cy="858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矩阵乘矩阵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LU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分解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1F9129A-C2CA-5BF7-CE83-FE93D5BD1167}"/>
              </a:ext>
            </a:extLst>
          </p:cNvPr>
          <p:cNvSpPr txBox="1"/>
          <p:nvPr/>
        </p:nvSpPr>
        <p:spPr>
          <a:xfrm>
            <a:off x="9868584" y="2580286"/>
            <a:ext cx="646331" cy="442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卷积</a:t>
            </a:r>
          </a:p>
        </p:txBody>
      </p:sp>
    </p:spTree>
    <p:extLst>
      <p:ext uri="{BB962C8B-B14F-4D97-AF65-F5344CB8AC3E}">
        <p14:creationId xmlns:p14="http://schemas.microsoft.com/office/powerpoint/2010/main" val="2884958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BB0E43F-02B0-B979-E61C-13A683AFB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320A0-0F6B-4E72-8C23-B28798276AE0}" type="datetime1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BD65B99-5A0A-162C-2EB4-10752E789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复旦大学    数据密集型计算理论与实践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24C7142-CC14-2368-65A1-43512359B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71244-B226-453D-AAF6-D39B09BE5677}" type="slidenum">
              <a:rPr lang="zh-CN" altLang="en-US" smtClean="0"/>
              <a:t>9</a:t>
            </a:fld>
            <a:endParaRPr lang="zh-CN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A2779E04-CBF2-F2CE-43F8-2B06AC508B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075193"/>
              </p:ext>
            </p:extLst>
          </p:nvPr>
        </p:nvGraphicFramePr>
        <p:xfrm>
          <a:off x="404811" y="1213904"/>
          <a:ext cx="11382378" cy="3450336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897063">
                  <a:extLst>
                    <a:ext uri="{9D8B030D-6E8A-4147-A177-3AD203B41FA5}">
                      <a16:colId xmlns:a16="http://schemas.microsoft.com/office/drawing/2014/main" val="3679444710"/>
                    </a:ext>
                  </a:extLst>
                </a:gridCol>
                <a:gridCol w="1897063">
                  <a:extLst>
                    <a:ext uri="{9D8B030D-6E8A-4147-A177-3AD203B41FA5}">
                      <a16:colId xmlns:a16="http://schemas.microsoft.com/office/drawing/2014/main" val="1318268827"/>
                    </a:ext>
                  </a:extLst>
                </a:gridCol>
                <a:gridCol w="1897063">
                  <a:extLst>
                    <a:ext uri="{9D8B030D-6E8A-4147-A177-3AD203B41FA5}">
                      <a16:colId xmlns:a16="http://schemas.microsoft.com/office/drawing/2014/main" val="3023734083"/>
                    </a:ext>
                  </a:extLst>
                </a:gridCol>
                <a:gridCol w="1897063">
                  <a:extLst>
                    <a:ext uri="{9D8B030D-6E8A-4147-A177-3AD203B41FA5}">
                      <a16:colId xmlns:a16="http://schemas.microsoft.com/office/drawing/2014/main" val="3637348811"/>
                    </a:ext>
                  </a:extLst>
                </a:gridCol>
                <a:gridCol w="1897063">
                  <a:extLst>
                    <a:ext uri="{9D8B030D-6E8A-4147-A177-3AD203B41FA5}">
                      <a16:colId xmlns:a16="http://schemas.microsoft.com/office/drawing/2014/main" val="3654103207"/>
                    </a:ext>
                  </a:extLst>
                </a:gridCol>
                <a:gridCol w="1897063">
                  <a:extLst>
                    <a:ext uri="{9D8B030D-6E8A-4147-A177-3AD203B41FA5}">
                      <a16:colId xmlns:a16="http://schemas.microsoft.com/office/drawing/2014/main" val="1013572857"/>
                    </a:ext>
                  </a:extLst>
                </a:gridCol>
              </a:tblGrid>
              <a:tr h="281045">
                <a:tc gridSpan="6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1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O(n²) </a:t>
                      </a: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算子性能测试（单位：</a:t>
                      </a:r>
                      <a:r>
                        <a:rPr lang="en-US" altLang="zh-CN" sz="1400" kern="100" dirty="0" err="1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ms</a:t>
                      </a: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150495"/>
                  </a:ext>
                </a:extLst>
              </a:tr>
              <a:tr h="287528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测试项目</a:t>
                      </a:r>
                      <a:r>
                        <a:rPr lang="en-US" alt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/</a:t>
                      </a:r>
                      <a:r>
                        <a:rPr lang="zh-CN" alt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数据规模</a:t>
                      </a:r>
                      <a:endParaRPr lang="zh-CN" altLang="en-US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sz="1400" kern="100" dirty="0">
                          <a:solidFill>
                            <a:schemeClr val="tx1"/>
                          </a:solidFill>
                          <a:effectLst/>
                        </a:rPr>
                        <a:t>数据规模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n=1000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n=2000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n=5000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n=10000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3037337"/>
                  </a:ext>
                </a:extLst>
              </a:tr>
              <a:tr h="287528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zh-CN" sz="1400" b="1" kern="100" dirty="0">
                          <a:solidFill>
                            <a:schemeClr val="tx1"/>
                          </a:solidFill>
                          <a:effectLst/>
                        </a:rPr>
                        <a:t>矩阵加矩阵</a:t>
                      </a: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CPU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2.0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7.9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46.8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168.0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0397458"/>
                  </a:ext>
                </a:extLst>
              </a:tr>
              <a:tr h="287528"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GPU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0.5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1.7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9.3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33.9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0346423"/>
                  </a:ext>
                </a:extLst>
              </a:tr>
              <a:tr h="287528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矩阵加常数</a:t>
                      </a: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CPU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1.6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6.9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36.4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136.5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809001"/>
                  </a:ext>
                </a:extLst>
              </a:tr>
              <a:tr h="287528"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GPU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1.6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8.3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31.6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648130"/>
                  </a:ext>
                </a:extLst>
              </a:tr>
              <a:tr h="287528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矩阵乘常数</a:t>
                      </a: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CPU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1.3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6.5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40.9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137.6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1920850"/>
                  </a:ext>
                </a:extLst>
              </a:tr>
              <a:tr h="287528"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GPU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0.4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8.4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32.3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4342702"/>
                  </a:ext>
                </a:extLst>
              </a:tr>
              <a:tr h="287528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元素和</a:t>
                      </a: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CPU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9.2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57.6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210.4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4514943"/>
                  </a:ext>
                </a:extLst>
              </a:tr>
              <a:tr h="287528"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GPU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17.4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49.4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2454998"/>
                  </a:ext>
                </a:extLst>
              </a:tr>
              <a:tr h="287528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1400" b="1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转置</a:t>
                      </a: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CPU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3.3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17.5</a:t>
                      </a:r>
                      <a:endParaRPr lang="zh-CN" sz="14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136.9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761.5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14443"/>
                  </a:ext>
                </a:extLst>
              </a:tr>
              <a:tr h="287528"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CN" sz="1400" b="1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solidFill>
                            <a:schemeClr val="tx1"/>
                          </a:solidFill>
                          <a:effectLst/>
                        </a:rPr>
                        <a:t>GPU</a:t>
                      </a:r>
                      <a:endParaRPr lang="zh-CN" sz="14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0.6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7.0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4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26.1</a:t>
                      </a:r>
                      <a:endParaRPr lang="zh-CN" sz="14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4960902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6FC3EDBE-B118-9E06-3E67-8CF9E3A832B5}"/>
              </a:ext>
            </a:extLst>
          </p:cNvPr>
          <p:cNvSpPr txBox="1"/>
          <p:nvPr/>
        </p:nvSpPr>
        <p:spPr>
          <a:xfrm>
            <a:off x="282064" y="4735834"/>
            <a:ext cx="117725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总体上看，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的运算时间明显比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CPU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上快多倍，而且随着数据规模的变大，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CPU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运算时间比会越来越大。</a:t>
            </a:r>
            <a:endParaRPr lang="en-US" altLang="zh-CN" sz="18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8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注意到转置算子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CPU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版本效率远不如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版本，原因是转置需要用两种不同的方式遍历转置后和转置前的矩阵，因此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CPU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会进行频繁的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cache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块切换，导致效率变低。而对于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GPU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版本，访问数据的消耗本身就比较小，同时算子内部也只有</a:t>
            </a:r>
            <a:r>
              <a:rPr lang="zh-CN" altLang="en-US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按行的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赋值操作，并不涉及其他复杂运算，因此相较于其他相同复杂度的算子，速度会快一些。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7311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954</Words>
  <Application>Microsoft Office PowerPoint</Application>
  <PresentationFormat>宽屏</PresentationFormat>
  <Paragraphs>211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等线</vt:lpstr>
      <vt:lpstr>等线 Light</vt:lpstr>
      <vt:lpstr>黑体</vt:lpstr>
      <vt:lpstr>宋体</vt:lpstr>
      <vt:lpstr>Arial</vt:lpstr>
      <vt:lpstr>Consolas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1505979366@QQ.com</dc:creator>
  <cp:lastModifiedBy>雨益 成</cp:lastModifiedBy>
  <cp:revision>68</cp:revision>
  <dcterms:created xsi:type="dcterms:W3CDTF">2022-12-14T06:03:46Z</dcterms:created>
  <dcterms:modified xsi:type="dcterms:W3CDTF">2023-11-07T05:32:59Z</dcterms:modified>
</cp:coreProperties>
</file>

<file path=docProps/thumbnail.jpeg>
</file>